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236B11-429B-4145-96C8-70E10DC62AD4}">
  <a:tblStyle styleId="{9F236B11-429B-4145-96C8-70E10DC62A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23"/>
  </p:normalViewPr>
  <p:slideViewPr>
    <p:cSldViewPr snapToGrid="0" snapToObjects="1">
      <p:cViewPr varScale="1">
        <p:scale>
          <a:sx n="102" d="100"/>
          <a:sy n="102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Woodland Public Schools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Two-Way Dual Language Program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Next Steps: Endorsement &amp; Implementation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Language Education: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Opportunity for Woodland Children Crafted Through Family Partnership</a:t>
            </a:r>
            <a:endParaRPr b="1"/>
          </a:p>
        </p:txBody>
      </p:sp>
      <p:pic>
        <p:nvPicPr>
          <p:cNvPr id="149" name="Shape 149" descr="Black and white image of ladder handles coming out of the water onto a floating dock"/>
          <p:cNvPicPr preferRelativeResize="0"/>
          <p:nvPr/>
        </p:nvPicPr>
        <p:blipFill rotWithShape="1">
          <a:blip r:embed="rId3">
            <a:alphaModFix/>
          </a:blip>
          <a:srcRect l="27777" t="2669" r="9107" b="2669"/>
          <a:stretch/>
        </p:blipFill>
        <p:spPr>
          <a:xfrm>
            <a:off x="5355300" y="1069050"/>
            <a:ext cx="3005395" cy="300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Benefits &amp; Scholarship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 of Benefits</a:t>
            </a:r>
            <a:endParaRPr b="1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945925"/>
            <a:ext cx="8520600" cy="3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4746" lvl="0" indent="-241246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1400"/>
              <a:buFont typeface="Arial"/>
              <a:buChar char="•"/>
            </a:pPr>
            <a:r>
              <a:rPr lang="en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English Learners become literate in both their native language and English, they outperform peers in English-only instruction on standardized tests in English. </a:t>
            </a:r>
            <a:endParaRPr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46" lvl="0" indent="-241246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1400"/>
              <a:buFont typeface="Century Gothic"/>
              <a:buChar char="•"/>
            </a:pPr>
            <a:r>
              <a:rPr lang="en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English speaking students participating in dual language programs show increased results in English/Language Arts compared to peers in traditional settings.</a:t>
            </a:r>
            <a:endParaRPr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46" lvl="0" indent="-241246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74C81"/>
              </a:buClr>
              <a:buSzPts val="1400"/>
              <a:buFont typeface="Arial"/>
              <a:buChar char="•"/>
            </a:pPr>
            <a:r>
              <a:rPr lang="en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Implementing a two-way dual language core instruction program builds upon the bilingual assets of English Learners.</a:t>
            </a:r>
            <a:endParaRPr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46" lvl="0" indent="-241246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74C81"/>
              </a:buClr>
              <a:buSzPts val="1400"/>
              <a:buFont typeface="Century Gothic"/>
              <a:buChar char="•"/>
            </a:pPr>
            <a:r>
              <a:rPr lang="en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Cross-linguistic transfer between two languages shows positive results for all students related to key reading acquisition elements.</a:t>
            </a:r>
            <a:r>
              <a:rPr lang="en" sz="2400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KeyPoint:</a:t>
            </a:r>
            <a:endParaRPr b="1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54774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Font typeface="Century Gothic"/>
              <a:buNone/>
            </a:pPr>
            <a:r>
              <a:rPr lang="en" b="1" i="1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students in dual language programs are learning in two languages, their literacy trajectory at 3rd grade is slightly slower in developing than peers in English-only instruction. However, in 5th grade and beyond, learners in dual language programs outperform their peers on academic assessments in English </a:t>
            </a:r>
            <a:r>
              <a:rPr lang="en" b="1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(Escamilla et al., 2013; Genesee, Lindholm-Leary, Saunders, &amp; Christian, 2006; Swenson &amp; Watzinger-Tharp, 2012; Thomas &amp; Collier, 2002). </a:t>
            </a:r>
            <a:endParaRPr b="1"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 flipH="1">
            <a:off x="6457500" y="1229975"/>
            <a:ext cx="23748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200" y="1017800"/>
            <a:ext cx="3317075" cy="37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Schedule of Implementation:</a:t>
            </a:r>
            <a:endParaRPr b="1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11925" y="1270575"/>
            <a:ext cx="5699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Font typeface="Century Gothic"/>
              <a:buNone/>
            </a:pPr>
            <a:r>
              <a:rPr lang="en" b="1"/>
              <a:t>     </a:t>
            </a:r>
            <a:endParaRPr b="1"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 flipH="1">
            <a:off x="6457500" y="1229975"/>
            <a:ext cx="23748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graphicFrame>
        <p:nvGraphicFramePr>
          <p:cNvPr id="113" name="Shape 113"/>
          <p:cNvGraphicFramePr/>
          <p:nvPr/>
        </p:nvGraphicFramePr>
        <p:xfrm>
          <a:off x="602375" y="1900155"/>
          <a:ext cx="5045100" cy="2654750"/>
        </p:xfrm>
        <a:graphic>
          <a:graphicData uri="http://schemas.openxmlformats.org/drawingml/2006/table">
            <a:tbl>
              <a:tblPr>
                <a:noFill/>
                <a:tableStyleId>{9F236B11-429B-4145-96C8-70E10DC62AD4}</a:tableStyleId>
              </a:tblPr>
              <a:tblGrid>
                <a:gridCol w="840850"/>
                <a:gridCol w="840850"/>
                <a:gridCol w="840850"/>
                <a:gridCol w="840850"/>
                <a:gridCol w="840850"/>
                <a:gridCol w="840850"/>
              </a:tblGrid>
              <a:tr h="37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Kinder</a:t>
                      </a:r>
                      <a:endParaRPr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WPS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First</a:t>
                      </a:r>
                      <a:endParaRPr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WPS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Second</a:t>
                      </a:r>
                      <a:endParaRPr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WIS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Third</a:t>
                      </a:r>
                      <a:endParaRPr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WIS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Fourth</a:t>
                      </a:r>
                      <a:endParaRPr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WIS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4282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2018-19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1 Section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</a:tr>
              <a:tr h="4282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2019-20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 Sections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1 Section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</a:tr>
              <a:tr h="3898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2020-21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 Sections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 Sections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1 Section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</a:tr>
              <a:tr h="3898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2021-22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 Sections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 Sections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 Sections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1 Section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</a:tr>
              <a:tr h="3898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2022-23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 Sections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 Sections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 Sections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 Sections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1 Section</a:t>
                      </a:r>
                      <a:endParaRPr b="1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200" y="1178425"/>
            <a:ext cx="2627200" cy="34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598100" y="201800"/>
            <a:ext cx="41694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Steps: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598100" y="1790975"/>
            <a:ext cx="8154900" cy="29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❖"/>
            </a:pPr>
            <a:r>
              <a:rPr lang="en" sz="2400">
                <a:solidFill>
                  <a:srgbClr val="FFFFFF"/>
                </a:solidFill>
              </a:rPr>
              <a:t>Two-Way Bilingual Task Force Development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❖"/>
            </a:pPr>
            <a:r>
              <a:rPr lang="en" sz="2400">
                <a:solidFill>
                  <a:srgbClr val="FFFFFF"/>
                </a:solidFill>
              </a:rPr>
              <a:t>Determine Student Selection Criteria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❖"/>
            </a:pPr>
            <a:r>
              <a:rPr lang="en" sz="2400">
                <a:solidFill>
                  <a:srgbClr val="FFFFFF"/>
                </a:solidFill>
              </a:rPr>
              <a:t>Select Curricular Materials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❖"/>
            </a:pPr>
            <a:r>
              <a:rPr lang="en" sz="2400">
                <a:solidFill>
                  <a:srgbClr val="FFFFFF"/>
                </a:solidFill>
              </a:rPr>
              <a:t>Community Education &amp; Outreach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❖"/>
            </a:pPr>
            <a:r>
              <a:rPr lang="en" sz="2400">
                <a:solidFill>
                  <a:srgbClr val="FFFFFF"/>
                </a:solidFill>
              </a:rPr>
              <a:t>Identify Key Instructional Strategies &amp; Techniques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❖"/>
            </a:pPr>
            <a:r>
              <a:rPr lang="en" sz="2400">
                <a:solidFill>
                  <a:srgbClr val="FFFFFF"/>
                </a:solidFill>
              </a:rPr>
              <a:t>Design Staff Professional Learning Plan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❖"/>
            </a:pPr>
            <a:r>
              <a:rPr lang="en" sz="2400">
                <a:solidFill>
                  <a:srgbClr val="FFFFFF"/>
                </a:solidFill>
              </a:rPr>
              <a:t>Bilingual Educator Recruitment Plan &amp; Timeline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❖"/>
            </a:pPr>
            <a:r>
              <a:rPr lang="en" sz="2400">
                <a:solidFill>
                  <a:srgbClr val="FFFFFF"/>
                </a:solidFill>
              </a:rPr>
              <a:t>Data Collection &amp; Assessment Plan</a:t>
            </a:r>
            <a:endParaRPr sz="24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90975" y="410000"/>
            <a:ext cx="84414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Estimated First Year Startup Costs:</a:t>
            </a:r>
            <a:endParaRPr b="1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945925"/>
            <a:ext cx="8520600" cy="3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Revenue Source:</a:t>
            </a:r>
            <a:r>
              <a:rPr lang="en" sz="2400" dirty="0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ESSA Rural Low Income Fund— $36,000</a:t>
            </a:r>
            <a:endParaRPr sz="2400" dirty="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Estimated Costs:</a:t>
            </a:r>
            <a:r>
              <a:rPr lang="en" sz="2400" dirty="0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dirty="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None/>
            </a:pPr>
            <a:endParaRPr sz="2400" dirty="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64650" y="4825500"/>
            <a:ext cx="90147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ATDLE= Association for two-way and Dual Language Education • WABE= Washington Association for Bilingual Education</a:t>
            </a:r>
            <a:endParaRPr sz="1100">
              <a:solidFill>
                <a:srgbClr val="FFFFFF"/>
              </a:solidFill>
            </a:endParaRPr>
          </a:p>
        </p:txBody>
      </p:sp>
      <p:graphicFrame>
        <p:nvGraphicFramePr>
          <p:cNvPr id="128" name="Shape 128"/>
          <p:cNvGraphicFramePr/>
          <p:nvPr>
            <p:extLst>
              <p:ext uri="{D42A27DB-BD31-4B8C-83A1-F6EECF244321}">
                <p14:modId xmlns:p14="http://schemas.microsoft.com/office/powerpoint/2010/main" val="1596845991"/>
              </p:ext>
            </p:extLst>
          </p:nvPr>
        </p:nvGraphicFramePr>
        <p:xfrm>
          <a:off x="911925" y="1860125"/>
          <a:ext cx="7239000" cy="2990263"/>
        </p:xfrm>
        <a:graphic>
          <a:graphicData uri="http://schemas.openxmlformats.org/drawingml/2006/table">
            <a:tbl>
              <a:tblPr>
                <a:noFill/>
                <a:tableStyleId>{9F236B11-429B-4145-96C8-70E10DC62AD4}</a:tableStyleId>
              </a:tblPr>
              <a:tblGrid>
                <a:gridCol w="5500950"/>
                <a:gridCol w="1738050"/>
              </a:tblGrid>
              <a:tr h="522026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ATDLE Annual Conference… 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   8,000</a:t>
                      </a:r>
                      <a:endParaRPr sz="2400"/>
                    </a:p>
                  </a:txBody>
                  <a:tcPr marL="91425" marR="91425" marT="91425" marB="91425"/>
                </a:tc>
              </a:tr>
              <a:tr h="522026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WABE Annual Conference… 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   3,000</a:t>
                      </a:r>
                      <a:endParaRPr sz="2400"/>
                    </a:p>
                  </a:txBody>
                  <a:tcPr marL="91425" marR="91425" marT="91425" marB="91425"/>
                </a:tc>
              </a:tr>
              <a:tr h="522026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ATDLE Summer Training…	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   8,000</a:t>
                      </a:r>
                      <a:endParaRPr sz="2400"/>
                    </a:p>
                  </a:txBody>
                  <a:tcPr marL="91425" marR="91425" marT="91425" marB="91425"/>
                </a:tc>
              </a:tr>
              <a:tr h="655951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Curriculum Materials...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   7,000</a:t>
                      </a:r>
                      <a:endParaRPr sz="2400" dirty="0"/>
                    </a:p>
                  </a:txBody>
                  <a:tcPr marL="91425" marR="91425" marT="91425" marB="91425"/>
                </a:tc>
              </a:tr>
              <a:tr h="743346">
                <a:tc>
                  <a:txBody>
                    <a:bodyPr/>
                    <a:lstStyle/>
                    <a:p>
                      <a:pPr marL="0" lvl="2" indent="0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Estimated Total Startup Costs</a:t>
                      </a:r>
                      <a:r>
                        <a:rPr lang="mr-IN" sz="2400" b="1" dirty="0" smtClean="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…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1" dirty="0" smtClean="0">
                          <a:solidFill>
                            <a:srgbClr val="374C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$ 26,000</a:t>
                      </a:r>
                      <a:endParaRPr lang="en" sz="2400" b="1" dirty="0" smtClean="0"/>
                    </a:p>
                    <a:p>
                      <a:pPr marL="0" lvl="0" indent="0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90975" y="410000"/>
            <a:ext cx="84414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Program Goals:</a:t>
            </a:r>
            <a:endParaRPr b="1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945925"/>
            <a:ext cx="8520600" cy="3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2400"/>
              <a:buFont typeface="Century Gothic"/>
              <a:buChar char="●"/>
            </a:pPr>
            <a:r>
              <a:rPr lang="en" sz="2400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Promote high academic achievement of students and close the achievement gap</a:t>
            </a:r>
            <a:endParaRPr sz="240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2400"/>
              <a:buFont typeface="Century Gothic"/>
              <a:buChar char="●"/>
            </a:pPr>
            <a:r>
              <a:rPr lang="en" sz="2400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Achieve emerging bilingualism and biliteracy for participating students by fifth grade</a:t>
            </a:r>
            <a:endParaRPr sz="240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2400"/>
              <a:buFont typeface="Century Gothic"/>
              <a:buChar char="●"/>
            </a:pPr>
            <a:r>
              <a:rPr lang="en" sz="2400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Promote and foster respect and acceptance between &amp; among members of the school community</a:t>
            </a:r>
            <a:endParaRPr sz="240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2400"/>
              <a:buFont typeface="Century Gothic"/>
              <a:buChar char="●"/>
            </a:pPr>
            <a:r>
              <a:rPr lang="en" sz="2400">
                <a:solidFill>
                  <a:srgbClr val="374C8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Promote skills beneficial for college, career and life readiness</a:t>
            </a:r>
            <a:endParaRPr sz="240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None/>
            </a:pPr>
            <a:endParaRPr sz="2400">
              <a:solidFill>
                <a:srgbClr val="374C8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 idx="4294967295"/>
          </p:nvPr>
        </p:nvSpPr>
        <p:spPr>
          <a:xfrm>
            <a:off x="773700" y="252250"/>
            <a:ext cx="7596600" cy="22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181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81818"/>
                </a:solidFill>
                <a:latin typeface="Merriweather"/>
                <a:ea typeface="Merriweather"/>
                <a:cs typeface="Merriweather"/>
                <a:sym typeface="Merriweather"/>
              </a:rPr>
              <a:t>“One language sets you in a corridor for life. Two languages open every door along the way.”</a:t>
            </a:r>
            <a:endParaRPr b="1">
              <a:solidFill>
                <a:srgbClr val="18181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>
              <a:solidFill>
                <a:srgbClr val="18181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cxnSp>
        <p:nvCxnSpPr>
          <p:cNvPr id="140" name="Shape 140"/>
          <p:cNvCxnSpPr/>
          <p:nvPr/>
        </p:nvCxnSpPr>
        <p:spPr>
          <a:xfrm>
            <a:off x="4295550" y="2693400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Shape 141"/>
          <p:cNvSpPr txBox="1">
            <a:spLocks noGrp="1"/>
          </p:cNvSpPr>
          <p:nvPr>
            <p:ph type="body" idx="4294967295"/>
          </p:nvPr>
        </p:nvSpPr>
        <p:spPr>
          <a:xfrm>
            <a:off x="773700" y="2787350"/>
            <a:ext cx="75966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 Frank Smith, To Think: In Language, Learning and Education</a:t>
            </a:r>
            <a:endParaRPr b="1"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300" y="3283375"/>
            <a:ext cx="32540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Macintosh PowerPoint</Application>
  <PresentationFormat>On-screen Show (16:9)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Roboto</vt:lpstr>
      <vt:lpstr>Arial</vt:lpstr>
      <vt:lpstr>Merriweather</vt:lpstr>
      <vt:lpstr>Century Gothic</vt:lpstr>
      <vt:lpstr>Geometric</vt:lpstr>
      <vt:lpstr>Woodland Public Schools Two-Way Dual Language Program</vt:lpstr>
      <vt:lpstr>Review of Benefits &amp; Scholarship</vt:lpstr>
      <vt:lpstr>Summary of Benefits</vt:lpstr>
      <vt:lpstr>KeyPoint:</vt:lpstr>
      <vt:lpstr>Schedule of Implementation:</vt:lpstr>
      <vt:lpstr>Implementation First Steps:</vt:lpstr>
      <vt:lpstr>Estimated First Year Startup Costs:</vt:lpstr>
      <vt:lpstr>Program Goals:</vt:lpstr>
      <vt:lpstr> “One language sets you in a corridor for life. Two languages open every door along the way.”  </vt:lpstr>
      <vt:lpstr>Dual Language Education: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 Public Schools Two-Way Dual Language Program</dc:title>
  <cp:lastModifiedBy>Michael Green</cp:lastModifiedBy>
  <cp:revision>1</cp:revision>
  <dcterms:modified xsi:type="dcterms:W3CDTF">2018-01-18T16:19:47Z</dcterms:modified>
</cp:coreProperties>
</file>